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</p:sldIdLst>
  <p:sldSz cx="6858000" cy="9906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木内美和" initials="木内美和" lastIdx="1" clrIdx="0">
    <p:extLst>
      <p:ext uri="{19B8F6BF-5375-455C-9EA6-DF929625EA0E}">
        <p15:presenceInfo xmlns:p15="http://schemas.microsoft.com/office/powerpoint/2012/main" userId="S-1-5-21-1332983318-1057119246-1047163831-213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5FEF07"/>
    <a:srgbClr val="FFCCFF"/>
    <a:srgbClr val="D60093"/>
    <a:srgbClr val="0000FF"/>
    <a:srgbClr val="CCFFFF"/>
    <a:srgbClr val="FFFFCC"/>
    <a:srgbClr val="0066FF"/>
    <a:srgbClr val="99FF99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750" autoAdjust="0"/>
    <p:restoredTop sz="94660"/>
  </p:normalViewPr>
  <p:slideViewPr>
    <p:cSldViewPr snapToGrid="0">
      <p:cViewPr>
        <p:scale>
          <a:sx n="100" d="100"/>
          <a:sy n="100" d="100"/>
        </p:scale>
        <p:origin x="1522" y="-120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349AA-8617-47CC-BBFF-2F1B959EBE31}" type="datetimeFigureOut">
              <a:rPr kumimoji="1" lang="ja-JP" altLang="en-US" smtClean="0"/>
              <a:t>2025/4/8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655D-9FE6-44FC-992D-5A32CCCB97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1663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349AA-8617-47CC-BBFF-2F1B959EBE31}" type="datetimeFigureOut">
              <a:rPr kumimoji="1" lang="ja-JP" altLang="en-US" smtClean="0"/>
              <a:t>2025/4/8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655D-9FE6-44FC-992D-5A32CCCB97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8854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349AA-8617-47CC-BBFF-2F1B959EBE31}" type="datetimeFigureOut">
              <a:rPr kumimoji="1" lang="ja-JP" altLang="en-US" smtClean="0"/>
              <a:t>2025/4/8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655D-9FE6-44FC-992D-5A32CCCB97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0625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349AA-8617-47CC-BBFF-2F1B959EBE31}" type="datetimeFigureOut">
              <a:rPr kumimoji="1" lang="ja-JP" altLang="en-US" smtClean="0"/>
              <a:t>2025/4/8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655D-9FE6-44FC-992D-5A32CCCB97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1429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349AA-8617-47CC-BBFF-2F1B959EBE31}" type="datetimeFigureOut">
              <a:rPr kumimoji="1" lang="ja-JP" altLang="en-US" smtClean="0"/>
              <a:t>2025/4/8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655D-9FE6-44FC-992D-5A32CCCB97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1211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349AA-8617-47CC-BBFF-2F1B959EBE31}" type="datetimeFigureOut">
              <a:rPr kumimoji="1" lang="ja-JP" altLang="en-US" smtClean="0"/>
              <a:t>2025/4/8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655D-9FE6-44FC-992D-5A32CCCB97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1338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349AA-8617-47CC-BBFF-2F1B959EBE31}" type="datetimeFigureOut">
              <a:rPr kumimoji="1" lang="ja-JP" altLang="en-US" smtClean="0"/>
              <a:t>2025/4/8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655D-9FE6-44FC-992D-5A32CCCB97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253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349AA-8617-47CC-BBFF-2F1B959EBE31}" type="datetimeFigureOut">
              <a:rPr kumimoji="1" lang="ja-JP" altLang="en-US" smtClean="0"/>
              <a:t>2025/4/8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655D-9FE6-44FC-992D-5A32CCCB97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6305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349AA-8617-47CC-BBFF-2F1B959EBE31}" type="datetimeFigureOut">
              <a:rPr kumimoji="1" lang="ja-JP" altLang="en-US" smtClean="0"/>
              <a:t>2025/4/8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655D-9FE6-44FC-992D-5A32CCCB97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0977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349AA-8617-47CC-BBFF-2F1B959EBE31}" type="datetimeFigureOut">
              <a:rPr kumimoji="1" lang="ja-JP" altLang="en-US" smtClean="0"/>
              <a:t>2025/4/8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655D-9FE6-44FC-992D-5A32CCCB97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2160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349AA-8617-47CC-BBFF-2F1B959EBE31}" type="datetimeFigureOut">
              <a:rPr kumimoji="1" lang="ja-JP" altLang="en-US" smtClean="0"/>
              <a:t>2025/4/8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655D-9FE6-44FC-992D-5A32CCCB97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5814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8349AA-8617-47CC-BBFF-2F1B959EBE31}" type="datetimeFigureOut">
              <a:rPr kumimoji="1" lang="ja-JP" altLang="en-US" smtClean="0"/>
              <a:t>2025/4/8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D3655D-9FE6-44FC-992D-5A32CCCB97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7021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pn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png"/><Relationship Id="rId2" Type="http://schemas.openxmlformats.org/officeDocument/2006/relationships/image" Target="../media/image1.jpeg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5" Type="http://schemas.openxmlformats.org/officeDocument/2006/relationships/image" Target="../media/image13.png"/><Relationship Id="rId10" Type="http://schemas.openxmlformats.org/officeDocument/2006/relationships/image" Target="../media/image9.png"/><Relationship Id="rId4" Type="http://schemas.openxmlformats.org/officeDocument/2006/relationships/image" Target="../media/image3.jpeg"/><Relationship Id="rId9" Type="http://schemas.openxmlformats.org/officeDocument/2006/relationships/image" Target="../media/image8.png"/><Relationship Id="rId14" Type="http://schemas.openxmlformats.org/officeDocument/2006/relationships/hyperlink" Target="https://www.tokubus.co.jp/routebu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/>
          <p:nvPr/>
        </p:nvSpPr>
        <p:spPr>
          <a:xfrm>
            <a:off x="67206" y="1995670"/>
            <a:ext cx="6609350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近代看護を築いたナイチンゲールの誕生日にちなみ、</a:t>
            </a:r>
            <a:r>
              <a:rPr lang="en-US" altLang="ja-JP" sz="11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</a:t>
            </a:r>
            <a:r>
              <a:rPr lang="ja-JP" altLang="en-US" sz="11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</a:t>
            </a:r>
            <a:r>
              <a:rPr lang="en-US" altLang="ja-JP" sz="11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12</a:t>
            </a:r>
            <a:r>
              <a:rPr lang="ja-JP" altLang="en-US" sz="11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日は「看護の日」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と定められています。</a:t>
            </a:r>
            <a:endParaRPr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en-US" altLang="ja-JP" sz="11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</a:t>
            </a:r>
            <a:r>
              <a:rPr lang="ja-JP" altLang="en-US" sz="11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</a:t>
            </a:r>
            <a:r>
              <a:rPr lang="en-US" altLang="ja-JP" sz="11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12</a:t>
            </a:r>
            <a:r>
              <a:rPr lang="ja-JP" altLang="en-US" sz="11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日を含む週の日曜日から土曜日が「看護週間」です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。日本看護協会では、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2025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年の「看護の日」のイベントでは、将来に向け様々な選択肢をもつ若年層を中心に、看護について考える機会とし、また、幅広い世代の方々に看護の魅力や思いを伝えていくため、“看護の心をみんなの心に”をメインテーマに、イベントを開催します。</a:t>
            </a:r>
            <a:endParaRPr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徳島会場では、「看護職になるための説明会」を開催します。また、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『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看護技術体験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』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では、すべての技術が体験できます。多くの方に看護に興味を持っていただきたいと思っています。</a:t>
            </a:r>
            <a:endParaRPr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334722" y="304027"/>
            <a:ext cx="50660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「看護の日」イベント</a:t>
            </a: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276433" y="544841"/>
            <a:ext cx="5581567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8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</a:t>
            </a:r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</a:t>
            </a:r>
            <a:r>
              <a:rPr kumimoji="1" lang="en-US" altLang="ja-JP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11</a:t>
            </a:r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日（日）</a:t>
            </a:r>
            <a:r>
              <a:rPr kumimoji="1" lang="en-US" altLang="ja-JP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10</a:t>
            </a:r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</a:t>
            </a:r>
            <a:r>
              <a:rPr kumimoji="1" lang="en-US" altLang="ja-JP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00</a:t>
            </a:r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～</a:t>
            </a:r>
            <a:r>
              <a:rPr kumimoji="1" lang="en-US" altLang="ja-JP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12</a:t>
            </a:r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</a:t>
            </a:r>
            <a:r>
              <a:rPr kumimoji="1" lang="en-US" altLang="ja-JP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30</a:t>
            </a:r>
          </a:p>
          <a:p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　　　　　　　 </a:t>
            </a:r>
            <a:endParaRPr kumimoji="1" lang="en-US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7" name="角丸四角形 16"/>
          <p:cNvSpPr/>
          <p:nvPr/>
        </p:nvSpPr>
        <p:spPr>
          <a:xfrm>
            <a:off x="146544" y="1322630"/>
            <a:ext cx="2050891" cy="371457"/>
          </a:xfrm>
          <a:prstGeom prst="roundRect">
            <a:avLst>
              <a:gd name="adj" fmla="val 41489"/>
            </a:avLst>
          </a:prstGeom>
          <a:solidFill>
            <a:srgbClr val="FFFFCC"/>
          </a:solidFill>
          <a:ln w="57150" cap="rnd">
            <a:solidFill>
              <a:srgbClr val="0000FF"/>
            </a:solidFill>
            <a:prstDash val="sysDot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事前申込必要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309761" y="77273"/>
            <a:ext cx="291160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HGS明朝B" panose="02020800000000000000" pitchFamily="18" charset="-128"/>
                <a:ea typeface="HGS明朝B" panose="02020800000000000000" pitchFamily="18" charset="-128"/>
              </a:rPr>
              <a:t>The</a:t>
            </a:r>
            <a:r>
              <a:rPr lang="ja-JP" altLang="en-US" sz="1400" dirty="0">
                <a:latin typeface="HGS明朝B" panose="02020800000000000000" pitchFamily="18" charset="-128"/>
                <a:ea typeface="HGS明朝B" panose="02020800000000000000" pitchFamily="18" charset="-128"/>
              </a:rPr>
              <a:t> </a:t>
            </a:r>
            <a:r>
              <a:rPr kumimoji="1" lang="en-US" altLang="ja-JP" sz="1400" dirty="0">
                <a:latin typeface="HGS明朝B" panose="02020800000000000000" pitchFamily="18" charset="-128"/>
                <a:ea typeface="HGS明朝B" panose="02020800000000000000" pitchFamily="18" charset="-128"/>
              </a:rPr>
              <a:t>Event</a:t>
            </a:r>
            <a:r>
              <a:rPr lang="ja-JP" altLang="en-US" sz="1400" dirty="0">
                <a:latin typeface="HGS明朝B" panose="02020800000000000000" pitchFamily="18" charset="-128"/>
                <a:ea typeface="HGS明朝B" panose="02020800000000000000" pitchFamily="18" charset="-128"/>
              </a:rPr>
              <a:t> </a:t>
            </a:r>
            <a:r>
              <a:rPr kumimoji="1" lang="en-US" altLang="ja-JP" sz="1400" dirty="0">
                <a:latin typeface="HGS明朝B" panose="02020800000000000000" pitchFamily="18" charset="-128"/>
                <a:ea typeface="HGS明朝B" panose="02020800000000000000" pitchFamily="18" charset="-128"/>
              </a:rPr>
              <a:t>of</a:t>
            </a:r>
            <a:r>
              <a:rPr lang="ja-JP" altLang="en-US" sz="1400" dirty="0">
                <a:latin typeface="HGS明朝B" panose="02020800000000000000" pitchFamily="18" charset="-128"/>
                <a:ea typeface="HGS明朝B" panose="02020800000000000000" pitchFamily="18" charset="-128"/>
              </a:rPr>
              <a:t> </a:t>
            </a:r>
            <a:r>
              <a:rPr kumimoji="1" lang="en-US" altLang="ja-JP" sz="1400" dirty="0">
                <a:latin typeface="HGS明朝B" panose="02020800000000000000" pitchFamily="18" charset="-128"/>
                <a:ea typeface="HGS明朝B" panose="02020800000000000000" pitchFamily="18" charset="-128"/>
              </a:rPr>
              <a:t>nursing</a:t>
            </a:r>
            <a:r>
              <a:rPr lang="ja-JP" altLang="en-US" sz="1400" dirty="0">
                <a:latin typeface="HGS明朝B" panose="02020800000000000000" pitchFamily="18" charset="-128"/>
                <a:ea typeface="HGS明朝B" panose="02020800000000000000" pitchFamily="18" charset="-128"/>
              </a:rPr>
              <a:t> </a:t>
            </a:r>
            <a:r>
              <a:rPr kumimoji="1" lang="en-US" altLang="ja-JP" sz="1400" dirty="0">
                <a:latin typeface="HGS明朝B" panose="02020800000000000000" pitchFamily="18" charset="-128"/>
                <a:ea typeface="HGS明朝B" panose="02020800000000000000" pitchFamily="18" charset="-128"/>
              </a:rPr>
              <a:t>day</a:t>
            </a:r>
            <a:r>
              <a:rPr lang="ja-JP" altLang="en-US" sz="1400" dirty="0">
                <a:latin typeface="HGS明朝B" panose="02020800000000000000" pitchFamily="18" charset="-128"/>
                <a:ea typeface="HGS明朝B" panose="02020800000000000000" pitchFamily="18" charset="-128"/>
              </a:rPr>
              <a:t> </a:t>
            </a:r>
            <a:r>
              <a:rPr lang="en-US" altLang="ja-JP" sz="1400" dirty="0">
                <a:latin typeface="HGS明朝B" panose="02020800000000000000" pitchFamily="18" charset="-128"/>
                <a:ea typeface="HGS明朝B" panose="02020800000000000000" pitchFamily="18" charset="-128"/>
              </a:rPr>
              <a:t>in</a:t>
            </a:r>
            <a:r>
              <a:rPr lang="ja-JP" altLang="en-US" sz="1400" dirty="0">
                <a:latin typeface="HGS明朝B" panose="02020800000000000000" pitchFamily="18" charset="-128"/>
                <a:ea typeface="HGS明朝B" panose="02020800000000000000" pitchFamily="18" charset="-128"/>
              </a:rPr>
              <a:t> </a:t>
            </a:r>
            <a:r>
              <a:rPr lang="en-US" altLang="ja-JP" sz="1400" dirty="0">
                <a:latin typeface="HGS明朝B" panose="02020800000000000000" pitchFamily="18" charset="-128"/>
                <a:ea typeface="HGS明朝B" panose="02020800000000000000" pitchFamily="18" charset="-128"/>
              </a:rPr>
              <a:t>2025</a:t>
            </a:r>
            <a:endParaRPr kumimoji="1" lang="ja-JP" altLang="en-US" sz="1400" dirty="0">
              <a:latin typeface="HGS明朝B" panose="02020800000000000000" pitchFamily="18" charset="-128"/>
              <a:ea typeface="HGS明朝B" panose="02020800000000000000" pitchFamily="18" charset="-128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1904213" y="1561745"/>
            <a:ext cx="32647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会場：</a:t>
            </a:r>
            <a:r>
              <a:rPr lang="ja-JP" altLang="en-US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徳島県看護会館</a:t>
            </a:r>
            <a:endParaRPr lang="en-US" altLang="ja-JP" sz="2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3" name="円/楕円 22"/>
          <p:cNvSpPr/>
          <p:nvPr/>
        </p:nvSpPr>
        <p:spPr>
          <a:xfrm>
            <a:off x="112140" y="66632"/>
            <a:ext cx="1320420" cy="1106848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定員</a:t>
            </a:r>
            <a:endParaRPr kumimoji="1" lang="en-US" altLang="ja-JP" sz="14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kumimoji="1" lang="en-US" altLang="ja-JP" sz="24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130</a:t>
            </a:r>
            <a:r>
              <a:rPr kumimoji="1" lang="ja-JP" altLang="en-US" sz="1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名</a:t>
            </a: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151590" y="1101216"/>
            <a:ext cx="102189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kumimoji="1"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r"/>
            <a:endParaRPr kumimoji="1" lang="en-US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graphicFrame>
        <p:nvGraphicFramePr>
          <p:cNvPr id="2" name="表 3">
            <a:extLst>
              <a:ext uri="{FF2B5EF4-FFF2-40B4-BE49-F238E27FC236}">
                <a16:creationId xmlns:a16="http://schemas.microsoft.com/office/drawing/2014/main" id="{9A8C8CCD-0C01-41A1-A7F0-33DD282239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3085016"/>
              </p:ext>
            </p:extLst>
          </p:nvPr>
        </p:nvGraphicFramePr>
        <p:xfrm>
          <a:off x="60960" y="3671189"/>
          <a:ext cx="6707249" cy="33211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8937">
                  <a:extLst>
                    <a:ext uri="{9D8B030D-6E8A-4147-A177-3AD203B41FA5}">
                      <a16:colId xmlns:a16="http://schemas.microsoft.com/office/drawing/2014/main" val="2854214542"/>
                    </a:ext>
                  </a:extLst>
                </a:gridCol>
                <a:gridCol w="3602182">
                  <a:extLst>
                    <a:ext uri="{9D8B030D-6E8A-4147-A177-3AD203B41FA5}">
                      <a16:colId xmlns:a16="http://schemas.microsoft.com/office/drawing/2014/main" val="1348966652"/>
                    </a:ext>
                  </a:extLst>
                </a:gridCol>
                <a:gridCol w="2606130">
                  <a:extLst>
                    <a:ext uri="{9D8B030D-6E8A-4147-A177-3AD203B41FA5}">
                      <a16:colId xmlns:a16="http://schemas.microsoft.com/office/drawing/2014/main" val="2204793073"/>
                    </a:ext>
                  </a:extLst>
                </a:gridCol>
              </a:tblGrid>
              <a:tr h="278319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dirty="0">
                        <a:solidFill>
                          <a:schemeClr val="tx1"/>
                        </a:solidFill>
                        <a:latin typeface="ＤＦ平成ゴシック体W5" panose="020B0509000000000000" pitchFamily="49" charset="-128"/>
                        <a:ea typeface="ＤＦ平成ゴシック体W5" panose="020B0509000000000000" pitchFamily="49" charset="-128"/>
                      </a:endParaRPr>
                    </a:p>
                  </a:txBody>
                  <a:tcPr>
                    <a:solidFill>
                      <a:srgbClr val="B0FAA4">
                        <a:alpha val="4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看護職になるための説明会</a:t>
                      </a:r>
                      <a:endParaRPr kumimoji="1" lang="en-US" altLang="ja-JP" sz="1200" b="1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solidFill>
                      <a:srgbClr val="B0FAA4">
                        <a:alpha val="4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看護技術体験コーナー</a:t>
                      </a:r>
                      <a:endParaRPr kumimoji="1" lang="en-US" altLang="ja-JP" sz="1200" b="1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6588088"/>
                  </a:ext>
                </a:extLst>
              </a:tr>
              <a:tr h="791249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9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B="36000">
                    <a:solidFill>
                      <a:srgbClr val="D5FAA4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50" b="1" dirty="0"/>
                        <a:t>① 「魅力ある看護の道へ」</a:t>
                      </a:r>
                      <a:endParaRPr lang="en-US" altLang="ja-JP" sz="1050" b="1" dirty="0"/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50" b="1" dirty="0"/>
                        <a:t>看護職の仕事・やりがい・進路方法等</a:t>
                      </a:r>
                      <a:endParaRPr lang="en-US" altLang="ja-JP" sz="1050" b="1" dirty="0"/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50" b="1" dirty="0"/>
                        <a:t>② 現役看護職からのメッセージ</a:t>
                      </a:r>
                      <a:endParaRPr lang="en-US" altLang="ja-JP" sz="1050" b="1" dirty="0"/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50" b="1" dirty="0"/>
                        <a:t>③進路相談</a:t>
                      </a:r>
                      <a:endParaRPr lang="en-US" altLang="ja-JP" sz="1050" b="1" dirty="0"/>
                    </a:p>
                  </a:txBody>
                  <a:tcPr marB="36000">
                    <a:solidFill>
                      <a:srgbClr val="D5FAA4">
                        <a:alpha val="50196"/>
                      </a:srgb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B="36000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1353833"/>
                  </a:ext>
                </a:extLst>
              </a:tr>
              <a:tr h="2214397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5</a:t>
                      </a:r>
                      <a:r>
                        <a:rPr kumimoji="1" lang="ja-JP" alt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月</a:t>
                      </a:r>
                      <a:r>
                        <a:rPr kumimoji="1" lang="en-US" altLang="ja-JP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12</a:t>
                      </a:r>
                      <a:r>
                        <a:rPr kumimoji="1" lang="ja-JP" alt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日</a:t>
                      </a:r>
                      <a:endParaRPr kumimoji="1" lang="en-US" altLang="ja-JP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から</a:t>
                      </a:r>
                      <a:endParaRPr kumimoji="1" lang="en-US" altLang="ja-JP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公開されます。</a:t>
                      </a:r>
                      <a:endParaRPr kumimoji="1" lang="en-US" altLang="ja-JP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marB="36000">
                    <a:solidFill>
                      <a:srgbClr val="FFCCFF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1" dirty="0">
                          <a:solidFill>
                            <a:srgbClr val="0000FF"/>
                          </a:solidFill>
                        </a:rPr>
                        <a:t>看護の日アーカイプ映像（日本看護協会配信）</a:t>
                      </a:r>
                      <a:endParaRPr lang="en-US" altLang="ja-JP" sz="1200" b="1" dirty="0">
                        <a:solidFill>
                          <a:srgbClr val="0000FF"/>
                        </a:solidFill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1" dirty="0">
                          <a:solidFill>
                            <a:srgbClr val="0000FF"/>
                          </a:solidFill>
                        </a:rPr>
                        <a:t>「看護の日」</a:t>
                      </a:r>
                      <a:r>
                        <a:rPr lang="en-US" altLang="ja-JP" sz="1200" b="1" dirty="0">
                          <a:solidFill>
                            <a:srgbClr val="0000FF"/>
                          </a:solidFill>
                        </a:rPr>
                        <a:t>YouTube</a:t>
                      </a:r>
                      <a:r>
                        <a:rPr lang="ja-JP" altLang="en-US" sz="1200" b="1" dirty="0">
                          <a:solidFill>
                            <a:srgbClr val="0000FF"/>
                          </a:solidFill>
                        </a:rPr>
                        <a:t>チャンネル</a:t>
                      </a:r>
                      <a:endParaRPr lang="en-US" altLang="ja-JP" sz="1200" b="1" dirty="0">
                        <a:solidFill>
                          <a:srgbClr val="0000FF"/>
                        </a:solidFill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50" b="1" dirty="0"/>
                        <a:t>第１部</a:t>
                      </a:r>
                      <a:endParaRPr lang="en-US" altLang="ja-JP" sz="1050" b="1" dirty="0"/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50" b="1" dirty="0"/>
                        <a:t>①オープニングトークセッション</a:t>
                      </a:r>
                      <a:endParaRPr lang="en-US" altLang="ja-JP" sz="1050" b="1" dirty="0"/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50" b="1" dirty="0"/>
                        <a:t>②「忘れられない看護エピソード</a:t>
                      </a:r>
                      <a:endParaRPr lang="en-US" altLang="ja-JP" sz="1050" b="1" dirty="0"/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50" b="1" dirty="0"/>
                        <a:t>　　　　～いのちをまもり、支えるプロフェッショナル～」</a:t>
                      </a:r>
                      <a:endParaRPr lang="en-US" altLang="ja-JP" sz="1050" b="1" dirty="0"/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50" b="1" dirty="0"/>
                        <a:t>　　最優秀賞作品を基に作成したアニメーション公開</a:t>
                      </a:r>
                      <a:endParaRPr lang="en-US" altLang="ja-JP" sz="1050" b="1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第２部</a:t>
                      </a:r>
                      <a:endParaRPr kumimoji="1" lang="en-US" altLang="ja-JP" sz="105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ea"/>
                        <a:ea typeface="+mj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50" b="1" dirty="0"/>
                        <a:t>③ “さぁ、看護の未来を、見つけにいこう”</a:t>
                      </a:r>
                      <a:endParaRPr lang="en-US" altLang="ja-JP" sz="1050" b="1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50" b="1" dirty="0"/>
                        <a:t>トークイベント</a:t>
                      </a:r>
                      <a:endParaRPr lang="en-US" altLang="ja-JP" sz="1050" b="1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50" dirty="0"/>
                        <a:t>医療現場で</a:t>
                      </a:r>
                      <a:r>
                        <a:rPr lang="en-US" altLang="ja-JP" sz="1050" dirty="0"/>
                        <a:t>24</a:t>
                      </a:r>
                      <a:r>
                        <a:rPr lang="ja-JP" altLang="en-US" sz="1050" dirty="0"/>
                        <a:t>時間いのちをまもる看護職を撮影。　　　　　　かんごちゃんがナビゲーターのアニメーション合成映像で働き方や専門性を紹介し、トークを行う。</a:t>
                      </a:r>
                      <a:endParaRPr lang="en-US" altLang="ja-JP" sz="1050" dirty="0"/>
                    </a:p>
                  </a:txBody>
                  <a:tcPr marB="36000">
                    <a:solidFill>
                      <a:srgbClr val="FFCCFF">
                        <a:alpha val="50196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8988751"/>
                  </a:ext>
                </a:extLst>
              </a:tr>
            </a:tbl>
          </a:graphicData>
        </a:graphic>
      </p:graphicFrame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1D993A0B-93C6-4F7E-9957-F649CC42FC45}"/>
              </a:ext>
            </a:extLst>
          </p:cNvPr>
          <p:cNvSpPr txBox="1"/>
          <p:nvPr/>
        </p:nvSpPr>
        <p:spPr>
          <a:xfrm>
            <a:off x="83136" y="9104002"/>
            <a:ext cx="5837604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1050" dirty="0"/>
              <a:t>主催：徳島県</a:t>
            </a:r>
            <a:r>
              <a:rPr lang="en-US" altLang="zh-TW" sz="1050" dirty="0"/>
              <a:t>/</a:t>
            </a:r>
            <a:r>
              <a:rPr lang="zh-TW" altLang="en-US" sz="1050" dirty="0"/>
              <a:t>徳島県看護協会</a:t>
            </a:r>
            <a:endParaRPr lang="en-US" altLang="zh-TW" sz="1050" dirty="0"/>
          </a:p>
          <a:p>
            <a:r>
              <a:rPr lang="zh-TW" altLang="en-US" sz="1050" dirty="0"/>
              <a:t>後援：徳島県医師会</a:t>
            </a:r>
            <a:r>
              <a:rPr lang="en-US" altLang="zh-TW" sz="1050" dirty="0"/>
              <a:t>/</a:t>
            </a:r>
            <a:r>
              <a:rPr lang="zh-TW" altLang="en-US" sz="1050" dirty="0"/>
              <a:t>徳島県歯科医師会</a:t>
            </a:r>
            <a:r>
              <a:rPr lang="en-US" altLang="zh-TW" sz="1050" dirty="0"/>
              <a:t>/</a:t>
            </a:r>
            <a:r>
              <a:rPr lang="zh-TW" altLang="en-US" sz="1050" dirty="0"/>
              <a:t>徳島県薬剤師会</a:t>
            </a:r>
            <a:r>
              <a:rPr lang="en-US" altLang="zh-TW" sz="1050" dirty="0"/>
              <a:t>/</a:t>
            </a:r>
            <a:r>
              <a:rPr lang="zh-TW" altLang="en-US" sz="1050" dirty="0"/>
              <a:t>徳島県栄養士会</a:t>
            </a:r>
            <a:r>
              <a:rPr lang="en-US" altLang="zh-TW" sz="1050" dirty="0"/>
              <a:t>/</a:t>
            </a:r>
            <a:r>
              <a:rPr lang="zh-TW" altLang="en-US" sz="1050" dirty="0"/>
              <a:t>徳島県理学療法士会</a:t>
            </a:r>
            <a:r>
              <a:rPr lang="en-US" altLang="zh-TW" sz="1050" dirty="0"/>
              <a:t>/</a:t>
            </a:r>
            <a:r>
              <a:rPr lang="ja-JP" altLang="en-US" sz="1050" dirty="0"/>
              <a:t>　　</a:t>
            </a:r>
            <a:endParaRPr lang="en-US" altLang="ja-JP" sz="1050" dirty="0"/>
          </a:p>
          <a:p>
            <a:r>
              <a:rPr lang="ja-JP" altLang="en-US" sz="1050" dirty="0"/>
              <a:t>　　　　  </a:t>
            </a:r>
            <a:r>
              <a:rPr lang="zh-TW" altLang="en-US" sz="1050" dirty="0"/>
              <a:t>徳島県臨床検査技師会</a:t>
            </a:r>
            <a:r>
              <a:rPr lang="en-US" altLang="zh-TW" sz="1050" dirty="0"/>
              <a:t>/</a:t>
            </a:r>
            <a:r>
              <a:rPr lang="zh-TW" altLang="en-US" sz="1050" dirty="0"/>
              <a:t>徳島県社会福祉協議会</a:t>
            </a:r>
            <a:endParaRPr lang="en-US" altLang="zh-TW" sz="1050" dirty="0"/>
          </a:p>
          <a:p>
            <a:r>
              <a:rPr lang="zh-TW" altLang="en-US" sz="1050" dirty="0"/>
              <a:t>協賛：日本精神科看護協会徳島県支部</a:t>
            </a:r>
            <a:r>
              <a:rPr lang="en-US" altLang="zh-TW" sz="1050" dirty="0"/>
              <a:t>/</a:t>
            </a:r>
            <a:r>
              <a:rPr lang="zh-TW" altLang="en-US" sz="1050" dirty="0"/>
              <a:t>徳島県助産師会</a:t>
            </a:r>
            <a:endParaRPr lang="ja-JP" altLang="en-US" sz="1050" dirty="0"/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6AD3CDD9-8EB5-488E-9C46-FC31E91EA790}"/>
              </a:ext>
            </a:extLst>
          </p:cNvPr>
          <p:cNvSpPr/>
          <p:nvPr/>
        </p:nvSpPr>
        <p:spPr>
          <a:xfrm>
            <a:off x="105853" y="3368675"/>
            <a:ext cx="6573877" cy="279400"/>
          </a:xfrm>
          <a:prstGeom prst="roundRect">
            <a:avLst/>
          </a:prstGeom>
          <a:solidFill>
            <a:srgbClr val="5FEF0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プ　ロ　グ　ラ　ム</a:t>
            </a:r>
          </a:p>
        </p:txBody>
      </p:sp>
      <p:sp>
        <p:nvSpPr>
          <p:cNvPr id="3" name="フレーム 2">
            <a:extLst>
              <a:ext uri="{FF2B5EF4-FFF2-40B4-BE49-F238E27FC236}">
                <a16:creationId xmlns:a16="http://schemas.microsoft.com/office/drawing/2014/main" id="{A9E33DC6-F8F9-4193-A0D9-000A2031AA57}"/>
              </a:ext>
            </a:extLst>
          </p:cNvPr>
          <p:cNvSpPr>
            <a:spLocks noChangeAspect="1"/>
          </p:cNvSpPr>
          <p:nvPr/>
        </p:nvSpPr>
        <p:spPr>
          <a:xfrm>
            <a:off x="0" y="0"/>
            <a:ext cx="6850786" cy="9906000"/>
          </a:xfrm>
          <a:prstGeom prst="frame">
            <a:avLst>
              <a:gd name="adj1" fmla="val 548"/>
            </a:avLst>
          </a:prstGeom>
          <a:ln w="38100" cap="rnd" cmpd="dbl"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D76EA90A-9161-4D3D-902C-6942C2FA59F3}"/>
              </a:ext>
            </a:extLst>
          </p:cNvPr>
          <p:cNvSpPr/>
          <p:nvPr/>
        </p:nvSpPr>
        <p:spPr>
          <a:xfrm>
            <a:off x="84119" y="6993951"/>
            <a:ext cx="2059006" cy="205839"/>
          </a:xfrm>
          <a:prstGeom prst="roundRect">
            <a:avLst/>
          </a:prstGeom>
          <a:noFill/>
          <a:ln>
            <a:solidFill>
              <a:srgbClr val="D6009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b="1" dirty="0">
                <a:solidFill>
                  <a:schemeClr val="tx1"/>
                </a:solidFill>
              </a:rPr>
              <a:t>こちらから！視聴できます。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C130C7CE-CE34-41AE-B243-85663346F79D}"/>
              </a:ext>
            </a:extLst>
          </p:cNvPr>
          <p:cNvSpPr/>
          <p:nvPr/>
        </p:nvSpPr>
        <p:spPr>
          <a:xfrm>
            <a:off x="102094" y="7229738"/>
            <a:ext cx="1784412" cy="15648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100" dirty="0">
                <a:solidFill>
                  <a:schemeClr val="tx1"/>
                </a:solidFill>
              </a:rPr>
              <a:t>https://www.nurse.or.jp/</a:t>
            </a:r>
            <a:endParaRPr kumimoji="1" lang="ja-JP" altLang="en-US" sz="1100" dirty="0">
              <a:solidFill>
                <a:schemeClr val="tx1"/>
              </a:solidFill>
            </a:endParaRPr>
          </a:p>
        </p:txBody>
      </p:sp>
      <p:grpSp>
        <p:nvGrpSpPr>
          <p:cNvPr id="10" name="グループ化 9"/>
          <p:cNvGrpSpPr/>
          <p:nvPr/>
        </p:nvGrpSpPr>
        <p:grpSpPr>
          <a:xfrm>
            <a:off x="144855" y="7378659"/>
            <a:ext cx="1768284" cy="358230"/>
            <a:chOff x="239365" y="8713647"/>
            <a:chExt cx="1946508" cy="542140"/>
          </a:xfrm>
        </p:grpSpPr>
        <p:pic>
          <p:nvPicPr>
            <p:cNvPr id="12" name="図 11">
              <a:extLst>
                <a:ext uri="{FF2B5EF4-FFF2-40B4-BE49-F238E27FC236}">
                  <a16:creationId xmlns:a16="http://schemas.microsoft.com/office/drawing/2014/main" id="{31A017F1-B170-4C9E-B6A4-3E9186A760B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" r="-25440" b="-72658"/>
            <a:stretch/>
          </p:blipFill>
          <p:spPr>
            <a:xfrm>
              <a:off x="239365" y="8713647"/>
              <a:ext cx="1946508" cy="542140"/>
            </a:xfrm>
            <a:prstGeom prst="rect">
              <a:avLst/>
            </a:prstGeom>
          </p:spPr>
        </p:pic>
        <p:sp>
          <p:nvSpPr>
            <p:cNvPr id="13" name="正方形/長方形 12">
              <a:extLst>
                <a:ext uri="{FF2B5EF4-FFF2-40B4-BE49-F238E27FC236}">
                  <a16:creationId xmlns:a16="http://schemas.microsoft.com/office/drawing/2014/main" id="{08D57FC6-39F2-42AA-9AD0-5BBA16B8B1C5}"/>
                </a:ext>
              </a:extLst>
            </p:cNvPr>
            <p:cNvSpPr/>
            <p:nvPr/>
          </p:nvSpPr>
          <p:spPr>
            <a:xfrm>
              <a:off x="406020" y="8756023"/>
              <a:ext cx="903885" cy="19277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900" dirty="0">
                  <a:solidFill>
                    <a:schemeClr val="tx1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看護の日</a:t>
              </a:r>
            </a:p>
          </p:txBody>
        </p:sp>
      </p:grpSp>
      <p:sp>
        <p:nvSpPr>
          <p:cNvPr id="14" name="角丸四角形 13"/>
          <p:cNvSpPr/>
          <p:nvPr/>
        </p:nvSpPr>
        <p:spPr>
          <a:xfrm>
            <a:off x="3261130" y="6978098"/>
            <a:ext cx="2944994" cy="231043"/>
          </a:xfrm>
          <a:prstGeom prst="roundRect">
            <a:avLst/>
          </a:prstGeom>
          <a:ln>
            <a:solidFill>
              <a:srgbClr val="0000FF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000" b="1" dirty="0">
                <a:solidFill>
                  <a:srgbClr val="0000FF"/>
                </a:solidFill>
              </a:rPr>
              <a:t>参加ご希望の方は、学校からお申込みください！　</a:t>
            </a:r>
            <a:endParaRPr kumimoji="1" lang="en-US" altLang="ja-JP" sz="1000" b="1" dirty="0">
              <a:solidFill>
                <a:srgbClr val="0000FF"/>
              </a:solidFill>
            </a:endParaRPr>
          </a:p>
        </p:txBody>
      </p:sp>
      <p:grpSp>
        <p:nvGrpSpPr>
          <p:cNvPr id="21" name="グループ化 20">
            <a:extLst>
              <a:ext uri="{FF2B5EF4-FFF2-40B4-BE49-F238E27FC236}">
                <a16:creationId xmlns:a16="http://schemas.microsoft.com/office/drawing/2014/main" id="{44994647-451E-4B26-AA65-B84BFE98D880}"/>
              </a:ext>
            </a:extLst>
          </p:cNvPr>
          <p:cNvGrpSpPr/>
          <p:nvPr/>
        </p:nvGrpSpPr>
        <p:grpSpPr>
          <a:xfrm>
            <a:off x="4215024" y="4903470"/>
            <a:ext cx="2166937" cy="1509799"/>
            <a:chOff x="4645401" y="5961235"/>
            <a:chExt cx="2485201" cy="1798535"/>
          </a:xfrm>
        </p:grpSpPr>
        <p:pic>
          <p:nvPicPr>
            <p:cNvPr id="29" name="Picture 20" descr="無料イラスト フレーム に対する画像結果">
              <a:extLst>
                <a:ext uri="{FF2B5EF4-FFF2-40B4-BE49-F238E27FC236}">
                  <a16:creationId xmlns:a16="http://schemas.microsoft.com/office/drawing/2014/main" id="{0AE62345-D2C1-4364-9CDC-590F7E63075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45401" y="5961235"/>
              <a:ext cx="2424112" cy="179853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8" name="正方形/長方形 17">
              <a:extLst>
                <a:ext uri="{FF2B5EF4-FFF2-40B4-BE49-F238E27FC236}">
                  <a16:creationId xmlns:a16="http://schemas.microsoft.com/office/drawing/2014/main" id="{9AECC6E0-A8B4-4DD7-B26A-ACB9E173E072}"/>
                </a:ext>
              </a:extLst>
            </p:cNvPr>
            <p:cNvSpPr/>
            <p:nvPr/>
          </p:nvSpPr>
          <p:spPr>
            <a:xfrm>
              <a:off x="4805741" y="6117396"/>
              <a:ext cx="2324861" cy="151724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defTabSz="685800">
                <a:defRPr/>
              </a:pPr>
              <a:r>
                <a:rPr lang="ja-JP" altLang="en-US" sz="1400" b="1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各種</a:t>
              </a:r>
              <a:r>
                <a:rPr lang="ja-JP" altLang="en-US" sz="1200" b="1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コーナー</a:t>
              </a:r>
            </a:p>
            <a:p>
              <a:pPr lvl="0" defTabSz="685800">
                <a:defRPr/>
              </a:pPr>
              <a:r>
                <a:rPr lang="ja-JP" altLang="en-US" sz="1200" b="1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  ①採血</a:t>
              </a:r>
            </a:p>
            <a:p>
              <a:pPr lvl="0" defTabSz="685800">
                <a:defRPr/>
              </a:pPr>
              <a:r>
                <a:rPr lang="ja-JP" altLang="en-US" sz="1200" b="1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  ②筋肉注射</a:t>
              </a:r>
            </a:p>
            <a:p>
              <a:pPr lvl="0" defTabSz="685800">
                <a:defRPr/>
              </a:pPr>
              <a:r>
                <a:rPr lang="ja-JP" altLang="en-US" sz="1200" b="1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  ③正しい手洗い</a:t>
              </a:r>
              <a:endParaRPr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lvl="0" defTabSz="685800">
                <a:defRPr/>
              </a:pPr>
              <a:r>
                <a:rPr lang="ja-JP" altLang="en-US" sz="1200" b="1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  ④</a:t>
              </a:r>
              <a:r>
                <a:rPr lang="en-US" altLang="ja-JP" sz="1200" b="1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AED(</a:t>
              </a:r>
              <a:r>
                <a:rPr lang="ja-JP" altLang="en-US" sz="1200" b="1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心肺蘇生</a:t>
              </a:r>
              <a:r>
                <a:rPr lang="en-US" altLang="ja-JP" sz="1200" b="1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)</a:t>
              </a:r>
            </a:p>
            <a:p>
              <a:pPr lvl="0" defTabSz="685800">
                <a:defRPr/>
              </a:pPr>
              <a:r>
                <a:rPr lang="en-US" altLang="ja-JP" sz="1200" b="1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 </a:t>
              </a:r>
              <a:r>
                <a:rPr lang="ja-JP" altLang="en-US" sz="1200" b="1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 ⑤聴診器使用　など</a:t>
              </a:r>
              <a:endParaRPr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</p:grpSp>
      <p:pic>
        <p:nvPicPr>
          <p:cNvPr id="36" name="Picture 10" descr="無料イラスト AED に対する画像結果">
            <a:extLst>
              <a:ext uri="{FF2B5EF4-FFF2-40B4-BE49-F238E27FC236}">
                <a16:creationId xmlns:a16="http://schemas.microsoft.com/office/drawing/2014/main" id="{7AD5EA23-E7F1-4259-BE99-4CD7250A3B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65755">
            <a:off x="6028323" y="5502238"/>
            <a:ext cx="583937" cy="5811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" name="Picture 22" descr="無料イラスト採血 に対する画像結果">
            <a:extLst>
              <a:ext uri="{FF2B5EF4-FFF2-40B4-BE49-F238E27FC236}">
                <a16:creationId xmlns:a16="http://schemas.microsoft.com/office/drawing/2014/main" id="{A6915650-9F04-46B5-AA2D-C5F48375DD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99998">
            <a:off x="4351270" y="6501080"/>
            <a:ext cx="480955" cy="4337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24" descr="無料イラスト注射 に対する画像結果">
            <a:extLst>
              <a:ext uri="{FF2B5EF4-FFF2-40B4-BE49-F238E27FC236}">
                <a16:creationId xmlns:a16="http://schemas.microsoft.com/office/drawing/2014/main" id="{F7456375-B4C7-4DBE-A096-5A7A56DB1E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5023" y="6447400"/>
            <a:ext cx="490610" cy="4906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26" descr="無料イラスト手洗いチェックグリッターバグ に対する画像結果">
            <a:extLst>
              <a:ext uri="{FF2B5EF4-FFF2-40B4-BE49-F238E27FC236}">
                <a16:creationId xmlns:a16="http://schemas.microsoft.com/office/drawing/2014/main" id="{B67389BF-F8A3-4AEE-B01F-A02FCA2A7E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132388">
            <a:off x="6090191" y="6405032"/>
            <a:ext cx="542556" cy="554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2" descr="無料イラスト ハート かわいい に対する画像結果">
            <a:extLst>
              <a:ext uri="{FF2B5EF4-FFF2-40B4-BE49-F238E27FC236}">
                <a16:creationId xmlns:a16="http://schemas.microsoft.com/office/drawing/2014/main" id="{74A340E4-9D87-4ED8-AB2F-8FB285E10A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683" y="4513943"/>
            <a:ext cx="178032" cy="19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4" name="吹き出し: 円形 43">
            <a:extLst>
              <a:ext uri="{FF2B5EF4-FFF2-40B4-BE49-F238E27FC236}">
                <a16:creationId xmlns:a16="http://schemas.microsoft.com/office/drawing/2014/main" id="{0CAED20D-1D7A-4917-A0AD-12E5C7EB333B}"/>
              </a:ext>
            </a:extLst>
          </p:cNvPr>
          <p:cNvSpPr/>
          <p:nvPr/>
        </p:nvSpPr>
        <p:spPr>
          <a:xfrm>
            <a:off x="4200183" y="4195419"/>
            <a:ext cx="2375940" cy="599466"/>
          </a:xfrm>
          <a:prstGeom prst="wedgeEllipseCallout">
            <a:avLst>
              <a:gd name="adj1" fmla="val 25798"/>
              <a:gd name="adj2" fmla="val 59801"/>
            </a:avLst>
          </a:prstGeom>
          <a:solidFill>
            <a:srgbClr val="FFCCFF"/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n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74000">
                        <a:schemeClr val="accent1">
                          <a:lumMod val="45000"/>
                          <a:lumOff val="55000"/>
                        </a:schemeClr>
                      </a:gs>
                      <a:gs pos="83000">
                        <a:schemeClr val="accent1">
                          <a:lumMod val="45000"/>
                          <a:lumOff val="55000"/>
                        </a:schemeClr>
                      </a:gs>
                      <a:gs pos="100000">
                        <a:schemeClr val="accent1">
                          <a:lumMod val="30000"/>
                          <a:lumOff val="70000"/>
                        </a:schemeClr>
                      </a:gs>
                    </a:gsLst>
                    <a:lin ang="5400000" scaled="1"/>
                  </a:gradFill>
                </a:ln>
                <a:solidFill>
                  <a:srgbClr val="0000FF"/>
                </a:solidFill>
                <a:effectLst>
                  <a:outerShdw blurRad="50800" dist="38100" dir="2700000" algn="tl" rotWithShape="0">
                    <a:schemeClr val="accent2">
                      <a:lumMod val="60000"/>
                      <a:lumOff val="40000"/>
                      <a:alpha val="40000"/>
                    </a:scheme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看護技術を</a:t>
            </a:r>
            <a:endParaRPr kumimoji="1" lang="en-US" altLang="ja-JP" dirty="0">
              <a:ln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ln>
              <a:solidFill>
                <a:srgbClr val="0000FF"/>
              </a:solidFill>
              <a:effectLst>
                <a:outerShdw blurRad="50800" dist="38100" dir="2700000" algn="tl" rotWithShape="0">
                  <a:schemeClr val="accent2">
                    <a:lumMod val="60000"/>
                    <a:lumOff val="40000"/>
                    <a:alpha val="40000"/>
                  </a:schemeClr>
                </a:outerShdw>
              </a:effectLst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ctr"/>
            <a:r>
              <a:rPr kumimoji="1" lang="ja-JP" altLang="en-US" sz="1500" dirty="0">
                <a:ln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74000">
                        <a:schemeClr val="accent1">
                          <a:lumMod val="45000"/>
                          <a:lumOff val="55000"/>
                        </a:schemeClr>
                      </a:gs>
                      <a:gs pos="83000">
                        <a:schemeClr val="accent1">
                          <a:lumMod val="45000"/>
                          <a:lumOff val="55000"/>
                        </a:schemeClr>
                      </a:gs>
                      <a:gs pos="100000">
                        <a:schemeClr val="accent1">
                          <a:lumMod val="30000"/>
                          <a:lumOff val="70000"/>
                        </a:schemeClr>
                      </a:gs>
                    </a:gsLst>
                    <a:lin ang="5400000" scaled="1"/>
                  </a:gradFill>
                </a:ln>
                <a:solidFill>
                  <a:srgbClr val="0000FF"/>
                </a:solidFill>
                <a:effectLst>
                  <a:outerShdw blurRad="50800" dist="38100" dir="2700000" algn="tl" rotWithShape="0">
                    <a:schemeClr val="accent2">
                      <a:lumMod val="60000"/>
                      <a:lumOff val="40000"/>
                      <a:alpha val="40000"/>
                    </a:scheme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体験</a:t>
            </a:r>
            <a:r>
              <a:rPr lang="ja-JP" altLang="en-US" sz="1500" dirty="0">
                <a:ln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74000">
                        <a:schemeClr val="accent1">
                          <a:lumMod val="45000"/>
                          <a:lumOff val="55000"/>
                        </a:schemeClr>
                      </a:gs>
                      <a:gs pos="83000">
                        <a:schemeClr val="accent1">
                          <a:lumMod val="45000"/>
                          <a:lumOff val="55000"/>
                        </a:schemeClr>
                      </a:gs>
                      <a:gs pos="100000">
                        <a:schemeClr val="accent1">
                          <a:lumMod val="30000"/>
                          <a:lumOff val="70000"/>
                        </a:schemeClr>
                      </a:gs>
                    </a:gsLst>
                    <a:lin ang="5400000" scaled="1"/>
                  </a:gradFill>
                </a:ln>
                <a:solidFill>
                  <a:srgbClr val="0000FF"/>
                </a:solidFill>
                <a:effectLst>
                  <a:outerShdw blurRad="50800" dist="38100" dir="2700000" algn="tl" rotWithShape="0">
                    <a:schemeClr val="accent2">
                      <a:lumMod val="60000"/>
                      <a:lumOff val="40000"/>
                      <a:alpha val="40000"/>
                    </a:scheme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してみよう！</a:t>
            </a:r>
            <a:endParaRPr kumimoji="1" lang="ja-JP" altLang="en-US" sz="1500" dirty="0">
              <a:ln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ln>
              <a:solidFill>
                <a:srgbClr val="0000FF"/>
              </a:solidFill>
              <a:effectLst>
                <a:outerShdw blurRad="50800" dist="38100" dir="2700000" algn="tl" rotWithShape="0">
                  <a:schemeClr val="accent2">
                    <a:lumMod val="60000"/>
                    <a:lumOff val="40000"/>
                    <a:alpha val="40000"/>
                  </a:schemeClr>
                </a:outerShdw>
              </a:effectLst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pic>
        <p:nvPicPr>
          <p:cNvPr id="19" name="Picture 2" descr="無料イラスト ハート かわいい に対する画像結果">
            <a:extLst>
              <a:ext uri="{FF2B5EF4-FFF2-40B4-BE49-F238E27FC236}">
                <a16:creationId xmlns:a16="http://schemas.microsoft.com/office/drawing/2014/main" id="{6CC04389-9E63-4ACC-A19C-D28AC0344D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942" y="4287245"/>
            <a:ext cx="178032" cy="19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" descr="無料イラスト ハート かわいい に対する画像結果">
            <a:extLst>
              <a:ext uri="{FF2B5EF4-FFF2-40B4-BE49-F238E27FC236}">
                <a16:creationId xmlns:a16="http://schemas.microsoft.com/office/drawing/2014/main" id="{A488DB0F-112B-8295-5391-1D665DED7F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912" y="3970306"/>
            <a:ext cx="178032" cy="19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98D73F4F-0514-CC67-3650-B939FA7263EE}"/>
              </a:ext>
            </a:extLst>
          </p:cNvPr>
          <p:cNvSpPr txBox="1"/>
          <p:nvPr/>
        </p:nvSpPr>
        <p:spPr>
          <a:xfrm>
            <a:off x="2762104" y="1269767"/>
            <a:ext cx="31320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（開始時刻の</a:t>
            </a:r>
            <a:r>
              <a:rPr kumimoji="1" lang="en-US" altLang="ja-JP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30</a:t>
            </a:r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分前より受付）</a:t>
            </a:r>
            <a:endParaRPr kumimoji="1" lang="en-US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r"/>
            <a:endParaRPr kumimoji="1" lang="en-US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15" name="図 14">
            <a:extLst>
              <a:ext uri="{FF2B5EF4-FFF2-40B4-BE49-F238E27FC236}">
                <a16:creationId xmlns:a16="http://schemas.microsoft.com/office/drawing/2014/main" id="{9D0A917A-C1FC-5EDE-CD39-AC784AFA79AA}"/>
              </a:ext>
            </a:extLst>
          </p:cNvPr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96" t="22787" r="27372" b="33819"/>
          <a:stretch/>
        </p:blipFill>
        <p:spPr>
          <a:xfrm>
            <a:off x="5465736" y="95623"/>
            <a:ext cx="1296423" cy="1583634"/>
          </a:xfrm>
          <a:prstGeom prst="rect">
            <a:avLst/>
          </a:prstGeom>
        </p:spPr>
      </p:pic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0C3E6BA3-49AB-406B-9BA5-B5CFCD64208E}"/>
              </a:ext>
            </a:extLst>
          </p:cNvPr>
          <p:cNvSpPr txBox="1"/>
          <p:nvPr/>
        </p:nvSpPr>
        <p:spPr>
          <a:xfrm>
            <a:off x="5262283" y="1634410"/>
            <a:ext cx="179294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b="1" dirty="0">
                <a:solidFill>
                  <a:srgbClr val="00B050"/>
                </a:solidFill>
              </a:rPr>
              <a:t>徳島県すだちバージョン</a:t>
            </a:r>
            <a:endParaRPr kumimoji="1" lang="en-US" altLang="ja-JP" sz="1100" b="1" dirty="0">
              <a:solidFill>
                <a:srgbClr val="00B050"/>
              </a:solidFill>
            </a:endParaRPr>
          </a:p>
          <a:p>
            <a:r>
              <a:rPr kumimoji="1" lang="ja-JP" altLang="en-US" sz="1100" b="1" dirty="0">
                <a:solidFill>
                  <a:srgbClr val="00B050"/>
                </a:solidFill>
              </a:rPr>
              <a:t>　　　かんごちゃん</a:t>
            </a:r>
          </a:p>
        </p:txBody>
      </p:sp>
      <p:pic>
        <p:nvPicPr>
          <p:cNvPr id="33" name="図 32">
            <a:extLst>
              <a:ext uri="{FF2B5EF4-FFF2-40B4-BE49-F238E27FC236}">
                <a16:creationId xmlns:a16="http://schemas.microsoft.com/office/drawing/2014/main" id="{334CF7FB-94F1-5893-8C7F-E7E30DB0CE24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5944" y="4801096"/>
            <a:ext cx="635974" cy="529697"/>
          </a:xfrm>
          <a:prstGeom prst="rect">
            <a:avLst/>
          </a:prstGeom>
        </p:spPr>
      </p:pic>
      <p:pic>
        <p:nvPicPr>
          <p:cNvPr id="35" name="図 34">
            <a:extLst>
              <a:ext uri="{FF2B5EF4-FFF2-40B4-BE49-F238E27FC236}">
                <a16:creationId xmlns:a16="http://schemas.microsoft.com/office/drawing/2014/main" id="{FA047836-45F0-864B-A909-6568AFD912DB}"/>
              </a:ext>
            </a:extLst>
          </p:cNvPr>
          <p:cNvPicPr>
            <a:picLocks noChangeAspect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73" t="3728" r="10582" b="3083"/>
          <a:stretch/>
        </p:blipFill>
        <p:spPr>
          <a:xfrm>
            <a:off x="3509451" y="4867096"/>
            <a:ext cx="681886" cy="817760"/>
          </a:xfrm>
          <a:prstGeom prst="rect">
            <a:avLst/>
          </a:prstGeom>
        </p:spPr>
      </p:pic>
      <p:pic>
        <p:nvPicPr>
          <p:cNvPr id="54" name="図 53">
            <a:extLst>
              <a:ext uri="{FF2B5EF4-FFF2-40B4-BE49-F238E27FC236}">
                <a16:creationId xmlns:a16="http://schemas.microsoft.com/office/drawing/2014/main" id="{B0AD3886-EA66-EF86-7196-1462659D086E}"/>
              </a:ext>
            </a:extLst>
          </p:cNvPr>
          <p:cNvPicPr>
            <a:picLocks noChangeAspect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40" t="5591" r="12069" b="5663"/>
          <a:stretch/>
        </p:blipFill>
        <p:spPr>
          <a:xfrm>
            <a:off x="2972512" y="3960944"/>
            <a:ext cx="673434" cy="764872"/>
          </a:xfrm>
          <a:prstGeom prst="rect">
            <a:avLst/>
          </a:prstGeom>
        </p:spPr>
      </p:pic>
      <p:pic>
        <p:nvPicPr>
          <p:cNvPr id="51" name="図 50">
            <a:extLst>
              <a:ext uri="{FF2B5EF4-FFF2-40B4-BE49-F238E27FC236}">
                <a16:creationId xmlns:a16="http://schemas.microsoft.com/office/drawing/2014/main" id="{35F0E226-14CE-1C6F-DC02-DF95D3ED1620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95309" y="7843964"/>
            <a:ext cx="1300577" cy="1077040"/>
          </a:xfrm>
          <a:prstGeom prst="rect">
            <a:avLst/>
          </a:prstGeom>
        </p:spPr>
      </p:pic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9DB63295-A048-B0B3-9147-A879FACFD44C}"/>
              </a:ext>
            </a:extLst>
          </p:cNvPr>
          <p:cNvSpPr txBox="1"/>
          <p:nvPr/>
        </p:nvSpPr>
        <p:spPr>
          <a:xfrm>
            <a:off x="2460458" y="7249369"/>
            <a:ext cx="4336716" cy="12965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b="1" dirty="0">
                <a:solidFill>
                  <a:srgbClr val="0070C0"/>
                </a:solidFill>
              </a:rPr>
              <a:t>交通アクセス　　</a:t>
            </a:r>
            <a:r>
              <a:rPr kumimoji="1" lang="en-US" altLang="ja-JP" sz="1100" b="1" dirty="0"/>
              <a:t>『</a:t>
            </a:r>
            <a:r>
              <a:rPr kumimoji="1" lang="ja-JP" altLang="en-US" sz="1100" b="1" dirty="0"/>
              <a:t>　徳島県看護会館　</a:t>
            </a:r>
            <a:r>
              <a:rPr kumimoji="1" lang="en-US" altLang="ja-JP" sz="1100" b="1" dirty="0"/>
              <a:t>』</a:t>
            </a:r>
            <a:r>
              <a:rPr kumimoji="1" lang="ja-JP" altLang="en-US" sz="1100" b="1" dirty="0"/>
              <a:t>　</a:t>
            </a:r>
            <a:endParaRPr kumimoji="1" lang="en-US" altLang="ja-JP" sz="1100" b="1" dirty="0"/>
          </a:p>
          <a:p>
            <a:r>
              <a:rPr kumimoji="1" lang="ja-JP" altLang="en-US" sz="1125" dirty="0"/>
              <a:t>　</a:t>
            </a:r>
            <a:r>
              <a:rPr kumimoji="1" lang="ja-JP" altLang="en-US" sz="800" b="1" dirty="0"/>
              <a:t>〒</a:t>
            </a:r>
            <a:r>
              <a:rPr kumimoji="1" lang="en-US" altLang="ja-JP" sz="800" b="1" dirty="0"/>
              <a:t>770</a:t>
            </a:r>
            <a:r>
              <a:rPr kumimoji="1" lang="ja-JP" altLang="en-US" sz="800" b="1" dirty="0"/>
              <a:t>－</a:t>
            </a:r>
            <a:r>
              <a:rPr kumimoji="1" lang="en-US" altLang="ja-JP" sz="800" b="1" dirty="0"/>
              <a:t>0030</a:t>
            </a:r>
            <a:r>
              <a:rPr kumimoji="1" lang="ja-JP" altLang="en-US" sz="800" b="1" dirty="0"/>
              <a:t>　徳島県徳島市北田宮</a:t>
            </a:r>
            <a:r>
              <a:rPr kumimoji="1" lang="en-US" altLang="ja-JP" sz="800" b="1" dirty="0"/>
              <a:t>1</a:t>
            </a:r>
            <a:r>
              <a:rPr kumimoji="1" lang="ja-JP" altLang="en-US" sz="800" b="1" dirty="0"/>
              <a:t>丁目</a:t>
            </a:r>
            <a:r>
              <a:rPr kumimoji="1" lang="en-US" altLang="ja-JP" sz="800" b="1" dirty="0"/>
              <a:t>329</a:t>
            </a:r>
            <a:r>
              <a:rPr kumimoji="1" lang="ja-JP" altLang="en-US" sz="800" b="1" dirty="0"/>
              <a:t>－</a:t>
            </a:r>
            <a:r>
              <a:rPr kumimoji="1" lang="en-US" altLang="ja-JP" sz="800" b="1" dirty="0"/>
              <a:t>18</a:t>
            </a:r>
            <a:r>
              <a:rPr kumimoji="1" lang="ja-JP" altLang="en-US" sz="800" b="1" dirty="0"/>
              <a:t>　　</a:t>
            </a:r>
            <a:r>
              <a:rPr kumimoji="1" lang="en-US" altLang="ja-JP" sz="800" b="1" dirty="0"/>
              <a:t>TEL</a:t>
            </a:r>
            <a:r>
              <a:rPr kumimoji="1" lang="ja-JP" altLang="en-US" sz="800" b="1" dirty="0"/>
              <a:t>：</a:t>
            </a:r>
            <a:r>
              <a:rPr kumimoji="1" lang="en-US" altLang="ja-JP" sz="800" b="1" dirty="0"/>
              <a:t>088</a:t>
            </a:r>
            <a:r>
              <a:rPr kumimoji="1" lang="ja-JP" altLang="en-US" sz="800" b="1" dirty="0"/>
              <a:t>－</a:t>
            </a:r>
            <a:r>
              <a:rPr kumimoji="1" lang="en-US" altLang="ja-JP" sz="800" b="1" dirty="0"/>
              <a:t>631</a:t>
            </a:r>
            <a:r>
              <a:rPr kumimoji="1" lang="ja-JP" altLang="en-US" sz="800" b="1" dirty="0"/>
              <a:t>－</a:t>
            </a:r>
            <a:r>
              <a:rPr kumimoji="1" lang="en-US" altLang="ja-JP" sz="800" b="1" dirty="0"/>
              <a:t>5544</a:t>
            </a:r>
          </a:p>
          <a:p>
            <a:pPr algn="l" fontAlgn="base">
              <a:buFont typeface="+mj-lt"/>
              <a:buAutoNum type="arabicPeriod"/>
            </a:pPr>
            <a:r>
              <a:rPr lang="ja-JP" altLang="en-US" sz="800" b="1" i="0" dirty="0">
                <a:solidFill>
                  <a:srgbClr val="333333"/>
                </a:solidFill>
                <a:effectLst/>
                <a:latin typeface="inherit"/>
              </a:rPr>
              <a:t>徳島市営バス（徳島バス委託路線）</a:t>
            </a:r>
            <a:r>
              <a:rPr lang="en-US" altLang="ja-JP" sz="800" b="1" i="0" dirty="0">
                <a:solidFill>
                  <a:srgbClr val="333333"/>
                </a:solidFill>
                <a:effectLst/>
                <a:latin typeface="Noto Sans JP"/>
              </a:rPr>
              <a:t> (</a:t>
            </a:r>
            <a:r>
              <a:rPr lang="en-US" altLang="ja-JP" sz="800" b="1" i="0" u="sng" dirty="0">
                <a:solidFill>
                  <a:srgbClr val="0074BF"/>
                </a:solidFill>
                <a:effectLst/>
                <a:latin typeface="Noto Sans JP"/>
                <a:hlinkClick r:id="rId14"/>
              </a:rPr>
              <a:t>https://www.tokubus.co.jp/routebus/</a:t>
            </a:r>
            <a:r>
              <a:rPr lang="en-US" altLang="ja-JP" sz="800" b="1" i="0" dirty="0">
                <a:solidFill>
                  <a:srgbClr val="333333"/>
                </a:solidFill>
                <a:effectLst/>
                <a:latin typeface="Noto Sans JP"/>
              </a:rPr>
              <a:t>)</a:t>
            </a:r>
            <a:r>
              <a:rPr lang="ja-JP" altLang="en-US" sz="800" b="1" i="0" dirty="0">
                <a:solidFill>
                  <a:srgbClr val="333333"/>
                </a:solidFill>
                <a:effectLst/>
                <a:latin typeface="inherit"/>
              </a:rPr>
              <a:t> </a:t>
            </a:r>
            <a:endParaRPr lang="en-US" altLang="ja-JP" sz="800" b="1" i="0" dirty="0">
              <a:solidFill>
                <a:srgbClr val="333333"/>
              </a:solidFill>
              <a:effectLst/>
              <a:latin typeface="inherit"/>
            </a:endParaRPr>
          </a:p>
          <a:p>
            <a:pPr algn="l" fontAlgn="base"/>
            <a:r>
              <a:rPr lang="ja-JP" altLang="en-US" sz="800" b="0" i="0" dirty="0">
                <a:solidFill>
                  <a:srgbClr val="333333"/>
                </a:solidFill>
                <a:effectLst/>
                <a:latin typeface="Noto Sans JP"/>
              </a:rPr>
              <a:t>○</a:t>
            </a:r>
            <a:r>
              <a:rPr lang="en-US" altLang="ja-JP" sz="800" b="0" i="0" dirty="0">
                <a:solidFill>
                  <a:srgbClr val="333333"/>
                </a:solidFill>
                <a:effectLst/>
                <a:latin typeface="Noto Sans JP"/>
              </a:rPr>
              <a:t>5</a:t>
            </a:r>
            <a:r>
              <a:rPr lang="ja-JP" altLang="en-US" sz="800" b="0" i="0" dirty="0">
                <a:solidFill>
                  <a:srgbClr val="333333"/>
                </a:solidFill>
                <a:effectLst/>
                <a:latin typeface="Noto Sans JP"/>
              </a:rPr>
              <a:t>番 乗り場　中央循環線（左回り）島田石橋・市原 線（島田石橋 行き）東田宮バス停 下車 北へ徒歩約</a:t>
            </a:r>
            <a:r>
              <a:rPr lang="en-US" altLang="ja-JP" sz="800" b="0" i="0" dirty="0">
                <a:solidFill>
                  <a:srgbClr val="333333"/>
                </a:solidFill>
                <a:effectLst/>
                <a:latin typeface="Noto Sans JP"/>
              </a:rPr>
              <a:t>10</a:t>
            </a:r>
            <a:r>
              <a:rPr lang="ja-JP" altLang="en-US" sz="800" b="0" i="0" dirty="0">
                <a:solidFill>
                  <a:srgbClr val="333333"/>
                </a:solidFill>
                <a:effectLst/>
                <a:latin typeface="Noto Sans JP"/>
              </a:rPr>
              <a:t>分</a:t>
            </a:r>
            <a:endParaRPr lang="en-US" altLang="ja-JP" sz="800" b="0" i="0" dirty="0">
              <a:solidFill>
                <a:srgbClr val="333333"/>
              </a:solidFill>
              <a:effectLst/>
              <a:latin typeface="Noto Sans JP"/>
            </a:endParaRPr>
          </a:p>
          <a:p>
            <a:pPr algn="l" fontAlgn="base"/>
            <a:r>
              <a:rPr lang="ja-JP" altLang="en-US" sz="800" b="0" i="0" dirty="0">
                <a:solidFill>
                  <a:srgbClr val="333333"/>
                </a:solidFill>
                <a:effectLst/>
                <a:latin typeface="Noto Sans JP"/>
              </a:rPr>
              <a:t>○</a:t>
            </a:r>
            <a:r>
              <a:rPr lang="en-US" altLang="ja-JP" sz="800" b="0" i="0" dirty="0">
                <a:solidFill>
                  <a:srgbClr val="333333"/>
                </a:solidFill>
                <a:effectLst/>
                <a:latin typeface="Noto Sans JP"/>
              </a:rPr>
              <a:t>47</a:t>
            </a:r>
            <a:r>
              <a:rPr lang="ja-JP" altLang="en-US" sz="800" b="0" i="0" dirty="0">
                <a:solidFill>
                  <a:srgbClr val="333333"/>
                </a:solidFill>
                <a:effectLst/>
                <a:latin typeface="Noto Sans JP"/>
              </a:rPr>
              <a:t>番 乗り場　川内循環線（右回り）吉野川橋行 乗車　吉野橋バス停 下車　北西へ徒歩約</a:t>
            </a:r>
            <a:r>
              <a:rPr lang="en-US" altLang="ja-JP" sz="800" b="0" i="0" dirty="0">
                <a:solidFill>
                  <a:srgbClr val="333333"/>
                </a:solidFill>
                <a:effectLst/>
                <a:latin typeface="Noto Sans JP"/>
              </a:rPr>
              <a:t>7</a:t>
            </a:r>
            <a:r>
              <a:rPr lang="ja-JP" altLang="en-US" sz="800" b="0" i="0" dirty="0">
                <a:solidFill>
                  <a:srgbClr val="333333"/>
                </a:solidFill>
                <a:effectLst/>
                <a:latin typeface="Noto Sans JP"/>
              </a:rPr>
              <a:t>分</a:t>
            </a:r>
            <a:endParaRPr lang="en-US" altLang="ja-JP" sz="800" dirty="0">
              <a:solidFill>
                <a:srgbClr val="333333"/>
              </a:solidFill>
              <a:latin typeface="Noto Sans JP"/>
            </a:endParaRPr>
          </a:p>
          <a:p>
            <a:pPr algn="l" fontAlgn="base"/>
            <a:r>
              <a:rPr lang="en-US" altLang="ja-JP" sz="800" b="1" i="0" dirty="0">
                <a:solidFill>
                  <a:srgbClr val="333333"/>
                </a:solidFill>
                <a:effectLst/>
                <a:latin typeface="Noto Sans JP"/>
              </a:rPr>
              <a:t>2</a:t>
            </a:r>
            <a:r>
              <a:rPr lang="ja-JP" altLang="en-US" sz="800" b="1" i="0" dirty="0">
                <a:solidFill>
                  <a:srgbClr val="333333"/>
                </a:solidFill>
                <a:effectLst/>
                <a:latin typeface="Noto Sans JP"/>
              </a:rPr>
              <a:t>．徳島バス（</a:t>
            </a:r>
            <a:r>
              <a:rPr lang="en-US" altLang="ja-JP" sz="800" b="1" i="0" u="sng" dirty="0">
                <a:solidFill>
                  <a:srgbClr val="0074BF"/>
                </a:solidFill>
                <a:effectLst/>
                <a:latin typeface="Noto Sans JP"/>
                <a:hlinkClick r:id="rId14"/>
              </a:rPr>
              <a:t>https://www.tokubus.co.jp/routebus/</a:t>
            </a:r>
            <a:r>
              <a:rPr lang="ja-JP" altLang="en-US" sz="800" b="1" i="0" dirty="0">
                <a:solidFill>
                  <a:srgbClr val="333333"/>
                </a:solidFill>
                <a:effectLst/>
                <a:latin typeface="Noto Sans JP"/>
              </a:rPr>
              <a:t>）</a:t>
            </a:r>
          </a:p>
          <a:p>
            <a:pPr algn="l" fontAlgn="base"/>
            <a:r>
              <a:rPr lang="ja-JP" altLang="en-US" sz="800" b="0" i="0" dirty="0">
                <a:solidFill>
                  <a:srgbClr val="333333"/>
                </a:solidFill>
                <a:effectLst/>
                <a:latin typeface="Noto Sans JP"/>
              </a:rPr>
              <a:t>吉野本町</a:t>
            </a:r>
            <a:r>
              <a:rPr lang="en-US" altLang="ja-JP" sz="800" b="0" i="0" dirty="0">
                <a:solidFill>
                  <a:srgbClr val="333333"/>
                </a:solidFill>
                <a:effectLst/>
                <a:latin typeface="Noto Sans JP"/>
              </a:rPr>
              <a:t>6</a:t>
            </a:r>
            <a:r>
              <a:rPr lang="ja-JP" altLang="en-US" sz="800" b="0" i="0" dirty="0">
                <a:solidFill>
                  <a:srgbClr val="333333"/>
                </a:solidFill>
                <a:effectLst/>
                <a:latin typeface="Noto Sans JP"/>
              </a:rPr>
              <a:t>丁目バス停下車　北西へ徒歩約７分</a:t>
            </a:r>
            <a:endParaRPr kumimoji="1" lang="en-US" altLang="ja-JP" sz="800" b="1" dirty="0"/>
          </a:p>
          <a:p>
            <a:r>
              <a:rPr kumimoji="1" lang="ja-JP" altLang="en-US" sz="800" b="1" dirty="0"/>
              <a:t>駐輪場：あり　　　　</a:t>
            </a:r>
            <a:r>
              <a:rPr kumimoji="1" lang="en-US" altLang="ja-JP" sz="800" b="1" dirty="0"/>
              <a:t>※</a:t>
            </a:r>
            <a:r>
              <a:rPr kumimoji="1" lang="ja-JP" altLang="en-US" sz="800" b="1" dirty="0"/>
              <a:t>送迎車は近隣に駐車しないようにお願いします。</a:t>
            </a:r>
            <a:endParaRPr kumimoji="1" lang="en-US" altLang="ja-JP" sz="800" b="1" i="1" dirty="0"/>
          </a:p>
        </p:txBody>
      </p:sp>
      <p:sp>
        <p:nvSpPr>
          <p:cNvPr id="53" name="吹き出し: 四角形 52">
            <a:extLst>
              <a:ext uri="{FF2B5EF4-FFF2-40B4-BE49-F238E27FC236}">
                <a16:creationId xmlns:a16="http://schemas.microsoft.com/office/drawing/2014/main" id="{C8AB3D4C-6497-C27D-03E5-58A97F496AC5}"/>
              </a:ext>
            </a:extLst>
          </p:cNvPr>
          <p:cNvSpPr/>
          <p:nvPr/>
        </p:nvSpPr>
        <p:spPr>
          <a:xfrm>
            <a:off x="115410" y="7652551"/>
            <a:ext cx="1025371" cy="124286"/>
          </a:xfrm>
          <a:prstGeom prst="wedgeRectCallout">
            <a:avLst>
              <a:gd name="adj1" fmla="val -20833"/>
              <a:gd name="adj2" fmla="val 109167"/>
            </a:avLst>
          </a:prstGeom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800" b="1" dirty="0"/>
              <a:t>徳島県看護会館</a:t>
            </a:r>
          </a:p>
        </p:txBody>
      </p:sp>
      <p:pic>
        <p:nvPicPr>
          <p:cNvPr id="55" name="図 54">
            <a:extLst>
              <a:ext uri="{FF2B5EF4-FFF2-40B4-BE49-F238E27FC236}">
                <a16:creationId xmlns:a16="http://schemas.microsoft.com/office/drawing/2014/main" id="{193D9711-6149-BB5F-5F33-3F2D39164488}"/>
              </a:ext>
            </a:extLst>
          </p:cNvPr>
          <p:cNvPicPr>
            <a:picLocks noChangeAspect="1"/>
          </p:cNvPicPr>
          <p:nvPr/>
        </p:nvPicPr>
        <p:blipFill rotWithShape="1"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693" t="23083" r="23510" b="26882"/>
          <a:stretch/>
        </p:blipFill>
        <p:spPr>
          <a:xfrm>
            <a:off x="5794130" y="9019353"/>
            <a:ext cx="919675" cy="886647"/>
          </a:xfrm>
          <a:prstGeom prst="rect">
            <a:avLst/>
          </a:prstGeom>
        </p:spPr>
      </p:pic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A6F937B6-2FA5-2ED6-B7F5-10E037838A61}"/>
              </a:ext>
            </a:extLst>
          </p:cNvPr>
          <p:cNvSpPr txBox="1"/>
          <p:nvPr/>
        </p:nvSpPr>
        <p:spPr>
          <a:xfrm>
            <a:off x="1287260" y="8550405"/>
            <a:ext cx="5171364" cy="41549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900" b="1" dirty="0"/>
              <a:t>公益社団法人徳島県看護協会</a:t>
            </a:r>
            <a:r>
              <a:rPr kumimoji="1" lang="ja-JP" altLang="en-US" sz="900" dirty="0"/>
              <a:t>は、看護職</a:t>
            </a:r>
            <a:r>
              <a:rPr kumimoji="1" lang="en-US" altLang="ja-JP" sz="900" dirty="0"/>
              <a:t>(</a:t>
            </a:r>
            <a:r>
              <a:rPr kumimoji="1" lang="ja-JP" altLang="en-US" sz="900" dirty="0"/>
              <a:t>保健師・助産師・看護師・准看護師</a:t>
            </a:r>
            <a:r>
              <a:rPr kumimoji="1" lang="en-US" altLang="ja-JP" sz="900" dirty="0"/>
              <a:t>)</a:t>
            </a:r>
            <a:r>
              <a:rPr kumimoji="1" lang="ja-JP" altLang="en-US" sz="900" dirty="0"/>
              <a:t>で構成する職能団体です。県民のみなさまの健康と福祉の増進、看護職の資質向上に取り組み活動しています。    </a:t>
            </a:r>
            <a:r>
              <a:rPr kumimoji="1" lang="ja-JP" altLang="en-US" sz="1200" dirty="0"/>
              <a:t>　　　</a:t>
            </a:r>
            <a:endParaRPr kumimoji="1" lang="en-US" altLang="ja-JP" sz="1200" dirty="0"/>
          </a:p>
        </p:txBody>
      </p:sp>
      <p:pic>
        <p:nvPicPr>
          <p:cNvPr id="57" name="図 56">
            <a:extLst>
              <a:ext uri="{FF2B5EF4-FFF2-40B4-BE49-F238E27FC236}">
                <a16:creationId xmlns:a16="http://schemas.microsoft.com/office/drawing/2014/main" id="{28125ECC-FF31-1F6B-33E0-EF7035FD9E4A}"/>
              </a:ext>
            </a:extLst>
          </p:cNvPr>
          <p:cNvPicPr>
            <a:picLocks noChangeAspect="1"/>
          </p:cNvPicPr>
          <p:nvPr/>
        </p:nvPicPr>
        <p:blipFill rotWithShape="1"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03" t="15197" r="16081" b="14266"/>
          <a:stretch/>
        </p:blipFill>
        <p:spPr>
          <a:xfrm>
            <a:off x="1666907" y="7501867"/>
            <a:ext cx="711201" cy="818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79173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2582</TotalTime>
  <Words>671</Words>
  <Application>Microsoft Office PowerPoint</Application>
  <PresentationFormat>A4 210 x 297 mm</PresentationFormat>
  <Paragraphs>69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1" baseType="lpstr">
      <vt:lpstr>ＤＦ平成ゴシック体W5</vt:lpstr>
      <vt:lpstr>HGP創英角ﾎﾟｯﾌﾟ体</vt:lpstr>
      <vt:lpstr>HGS明朝B</vt:lpstr>
      <vt:lpstr>HG丸ｺﾞｼｯｸM-PRO</vt:lpstr>
      <vt:lpstr>inherit</vt:lpstr>
      <vt:lpstr>Noto Sans JP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松田真澄</dc:creator>
  <cp:lastModifiedBy>松田真澄</cp:lastModifiedBy>
  <cp:revision>137</cp:revision>
  <cp:lastPrinted>2025-03-19T05:12:25Z</cp:lastPrinted>
  <dcterms:created xsi:type="dcterms:W3CDTF">2021-04-12T05:01:55Z</dcterms:created>
  <dcterms:modified xsi:type="dcterms:W3CDTF">2025-04-08T05:36:18Z</dcterms:modified>
</cp:coreProperties>
</file>